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747" r:id="rId2"/>
    <p:sldId id="746" r:id="rId3"/>
    <p:sldId id="744" r:id="rId4"/>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8561" autoAdjust="0"/>
  </p:normalViewPr>
  <p:slideViewPr>
    <p:cSldViewPr>
      <p:cViewPr varScale="1">
        <p:scale>
          <a:sx n="98" d="100"/>
          <a:sy n="98" d="100"/>
        </p:scale>
        <p:origin x="288" y="494"/>
      </p:cViewPr>
      <p:guideLst>
        <p:guide orient="horz" pos="2160"/>
        <p:guide pos="2880"/>
      </p:guideLst>
    </p:cSldViewPr>
  </p:slideViewPr>
  <p:outlineViewPr>
    <p:cViewPr>
      <p:scale>
        <a:sx n="33" d="100"/>
        <a:sy n="33" d="100"/>
      </p:scale>
      <p:origin x="0" y="12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B783CEB2-7038-4AF2-8E26-DD26F1786449}" type="datetimeFigureOut">
              <a:rPr lang="en-US"/>
              <a:pPr>
                <a:defRPr/>
              </a:pPr>
              <a:t>12/16/2014</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A110C795-0934-4EE4-8FE1-9839962928CC}" type="slidenum">
              <a:rPr lang="en-US"/>
              <a:pPr>
                <a:defRPr/>
              </a:pPr>
              <a:t>‹#›</a:t>
            </a:fld>
            <a:endParaRPr lang="en-US" dirty="0"/>
          </a:p>
        </p:txBody>
      </p:sp>
    </p:spTree>
    <p:extLst>
      <p:ext uri="{BB962C8B-B14F-4D97-AF65-F5344CB8AC3E}">
        <p14:creationId xmlns:p14="http://schemas.microsoft.com/office/powerpoint/2010/main" val="1097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FEB3024E-C112-4EA2-A4CE-425F24B9B548}" type="datetimeFigureOut">
              <a:rPr lang="en-US"/>
              <a:pPr>
                <a:defRPr/>
              </a:pPr>
              <a:t>12/16/2014</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1255" tIns="45628" rIns="91255" bIns="45628" rtlCol="0" anchor="ctr"/>
          <a:lstStyle/>
          <a:p>
            <a:pPr lvl="0"/>
            <a:endParaRPr lang="en-US" noProof="0" dirty="0"/>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1255" tIns="45628" rIns="91255" bIns="456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CD1756E6-8F2D-4916-8E77-922486BBDEB9}" type="slidenum">
              <a:rPr lang="en-US"/>
              <a:pPr>
                <a:defRPr/>
              </a:pPr>
              <a:t>‹#›</a:t>
            </a:fld>
            <a:endParaRPr lang="en-US" dirty="0"/>
          </a:p>
        </p:txBody>
      </p:sp>
    </p:spTree>
    <p:extLst>
      <p:ext uri="{BB962C8B-B14F-4D97-AF65-F5344CB8AC3E}">
        <p14:creationId xmlns:p14="http://schemas.microsoft.com/office/powerpoint/2010/main" val="1755348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1FE397C-0382-4784-84B4-48D3708A9465}" type="slidenum">
              <a:rPr lang="en-US"/>
              <a:pPr/>
              <a:t>1</a:t>
            </a:fld>
            <a:endParaRPr lang="en-US" dirty="0"/>
          </a:p>
        </p:txBody>
      </p:sp>
    </p:spTree>
    <p:extLst>
      <p:ext uri="{BB962C8B-B14F-4D97-AF65-F5344CB8AC3E}">
        <p14:creationId xmlns:p14="http://schemas.microsoft.com/office/powerpoint/2010/main" val="93795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17EFD-D07C-422D-9FCF-A2F18576B0EB}"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1432F01-60E9-41A8-B3C2-7F3AFA2EB42D}" type="datetime2">
              <a:rPr lang="en-US" smtClean="0"/>
              <a:pPr algn="ctr">
                <a:defRPr/>
              </a:pPr>
              <a:t>Tuesday, December 16, 2014</a:t>
            </a:fld>
            <a:endParaRPr lang="en-US" dirty="0"/>
          </a:p>
        </p:txBody>
      </p:sp>
    </p:spTree>
    <p:extLst>
      <p:ext uri="{BB962C8B-B14F-4D97-AF65-F5344CB8AC3E}">
        <p14:creationId xmlns:p14="http://schemas.microsoft.com/office/powerpoint/2010/main" val="23874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1F249A-68B1-4071-A4C0-2B96F2FE148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F726BA12-147F-4273-991B-2D45F45FF394}" type="datetime2">
              <a:rPr lang="en-US" smtClean="0"/>
              <a:pPr algn="ctr">
                <a:defRPr/>
              </a:pPr>
              <a:t>Tuesday, December 16, 2014</a:t>
            </a:fld>
            <a:endParaRPr lang="en-US" dirty="0"/>
          </a:p>
        </p:txBody>
      </p:sp>
    </p:spTree>
    <p:extLst>
      <p:ext uri="{BB962C8B-B14F-4D97-AF65-F5344CB8AC3E}">
        <p14:creationId xmlns:p14="http://schemas.microsoft.com/office/powerpoint/2010/main" val="22433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517E71-28AB-4EA4-B8A7-88064789B59A}"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BB57B17-C530-4C11-8446-F6751136AC04}" type="datetime2">
              <a:rPr lang="en-US" smtClean="0"/>
              <a:pPr algn="ctr">
                <a:defRPr/>
              </a:pPr>
              <a:t>Tuesday, December 16, 2014</a:t>
            </a:fld>
            <a:endParaRPr lang="en-US" dirty="0"/>
          </a:p>
        </p:txBody>
      </p:sp>
    </p:spTree>
    <p:extLst>
      <p:ext uri="{BB962C8B-B14F-4D97-AF65-F5344CB8AC3E}">
        <p14:creationId xmlns:p14="http://schemas.microsoft.com/office/powerpoint/2010/main" val="321181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E5A111-8442-4562-95B9-C7FFCF828EA0}"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Monday, February 04, 2013</a:t>
            </a:r>
            <a:endParaRPr lang="en-US" dirty="0"/>
          </a:p>
        </p:txBody>
      </p:sp>
    </p:spTree>
    <p:extLst>
      <p:ext uri="{BB962C8B-B14F-4D97-AF65-F5344CB8AC3E}">
        <p14:creationId xmlns:p14="http://schemas.microsoft.com/office/powerpoint/2010/main" val="37638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979CF3-FDD1-42CD-AAB7-F2779801DF9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9EA1B30-0D0F-46A4-86AF-34DB7B133F28}" type="datetime2">
              <a:rPr lang="en-US" smtClean="0"/>
              <a:pPr algn="ctr">
                <a:defRPr/>
              </a:pPr>
              <a:t>Tuesday, December 16, 2014</a:t>
            </a:fld>
            <a:endParaRPr lang="en-US" dirty="0"/>
          </a:p>
        </p:txBody>
      </p:sp>
    </p:spTree>
    <p:extLst>
      <p:ext uri="{BB962C8B-B14F-4D97-AF65-F5344CB8AC3E}">
        <p14:creationId xmlns:p14="http://schemas.microsoft.com/office/powerpoint/2010/main" val="3352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1AC2A9-0742-4D35-B645-2464160BAC71}"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7B3C4D5-0265-4DFA-82DF-82E111DF7A78}" type="datetime2">
              <a:rPr lang="en-US" smtClean="0"/>
              <a:pPr algn="ctr">
                <a:defRPr/>
              </a:pPr>
              <a:t>Tuesday, December 16, 2014</a:t>
            </a:fld>
            <a:endParaRPr lang="en-US" dirty="0"/>
          </a:p>
        </p:txBody>
      </p:sp>
    </p:spTree>
    <p:extLst>
      <p:ext uri="{BB962C8B-B14F-4D97-AF65-F5344CB8AC3E}">
        <p14:creationId xmlns:p14="http://schemas.microsoft.com/office/powerpoint/2010/main" val="231549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975391A-B250-40B5-BDC8-DB9641ACFB48}" type="slidenum">
              <a:rPr lang="en-US"/>
              <a:pPr>
                <a:defRPr/>
              </a:pPr>
              <a:t>‹#›</a:t>
            </a:fld>
            <a:endParaRPr lang="en-US" dirty="0"/>
          </a:p>
        </p:txBody>
      </p:sp>
      <p:sp>
        <p:nvSpPr>
          <p:cNvPr id="10"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27F48D24-C6BC-46DC-AAB6-23CF7CA00E93}" type="datetime2">
              <a:rPr lang="en-US" smtClean="0"/>
              <a:pPr algn="ctr">
                <a:defRPr/>
              </a:pPr>
              <a:t>Tuesday, December 16, 2014</a:t>
            </a:fld>
            <a:endParaRPr lang="en-US" dirty="0"/>
          </a:p>
        </p:txBody>
      </p:sp>
    </p:spTree>
    <p:extLst>
      <p:ext uri="{BB962C8B-B14F-4D97-AF65-F5344CB8AC3E}">
        <p14:creationId xmlns:p14="http://schemas.microsoft.com/office/powerpoint/2010/main" val="11747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A95D59-EC41-4F80-8F74-6F6C3079511A}" type="slidenum">
              <a:rPr lang="en-US"/>
              <a:pPr>
                <a:defRPr/>
              </a:pPr>
              <a:t>‹#›</a:t>
            </a:fld>
            <a:endParaRPr lang="en-US" dirty="0"/>
          </a:p>
        </p:txBody>
      </p:sp>
      <p:sp>
        <p:nvSpPr>
          <p:cNvPr id="6"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A13DB1-A361-43E2-BD43-882772669A6A}" type="datetime2">
              <a:rPr lang="en-US" smtClean="0"/>
              <a:pPr algn="ctr">
                <a:defRPr/>
              </a:pPr>
              <a:t>Tuesday, December 16, 2014</a:t>
            </a:fld>
            <a:endParaRPr lang="en-US" dirty="0"/>
          </a:p>
        </p:txBody>
      </p:sp>
    </p:spTree>
    <p:extLst>
      <p:ext uri="{BB962C8B-B14F-4D97-AF65-F5344CB8AC3E}">
        <p14:creationId xmlns:p14="http://schemas.microsoft.com/office/powerpoint/2010/main" val="295693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E8F066-C943-4E24-ADC7-80A471F89792}" type="slidenum">
              <a:rPr lang="en-US"/>
              <a:pPr>
                <a:defRPr/>
              </a:pPr>
              <a:t>‹#›</a:t>
            </a:fld>
            <a:endParaRPr lang="en-US" dirty="0"/>
          </a:p>
        </p:txBody>
      </p:sp>
      <p:sp>
        <p:nvSpPr>
          <p:cNvPr id="5" name="Date Placeholder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3BCBE4-685B-4359-8746-331295F56679}" type="datetime2">
              <a:rPr lang="en-US" smtClean="0"/>
              <a:pPr algn="ctr">
                <a:defRPr/>
              </a:pPr>
              <a:t>Tuesday, December 16, 2014</a:t>
            </a:fld>
            <a:endParaRPr lang="en-US" dirty="0"/>
          </a:p>
        </p:txBody>
      </p:sp>
    </p:spTree>
    <p:extLst>
      <p:ext uri="{BB962C8B-B14F-4D97-AF65-F5344CB8AC3E}">
        <p14:creationId xmlns:p14="http://schemas.microsoft.com/office/powerpoint/2010/main" val="2804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6EECE9-000D-4371-99DB-BC48BD4035E8}"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66126010-03CD-4005-9EA8-B67C2C47F7DF}" type="datetime2">
              <a:rPr lang="en-US" smtClean="0"/>
              <a:pPr algn="ctr">
                <a:defRPr/>
              </a:pPr>
              <a:t>Tuesday, December 16, 2014</a:t>
            </a:fld>
            <a:endParaRPr lang="en-US" dirty="0"/>
          </a:p>
        </p:txBody>
      </p:sp>
    </p:spTree>
    <p:extLst>
      <p:ext uri="{BB962C8B-B14F-4D97-AF65-F5344CB8AC3E}">
        <p14:creationId xmlns:p14="http://schemas.microsoft.com/office/powerpoint/2010/main" val="22603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8AD756-F09D-46A8-B010-6DB36763809E}"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A21BCFA-73C8-435E-9CE9-F96A7F143B1F}" type="datetime2">
              <a:rPr lang="en-US" smtClean="0"/>
              <a:pPr algn="ctr">
                <a:defRPr/>
              </a:pPr>
              <a:t>Tuesday, December 16, 2014</a:t>
            </a:fld>
            <a:endParaRPr lang="en-US" dirty="0"/>
          </a:p>
        </p:txBody>
      </p:sp>
    </p:spTree>
    <p:extLst>
      <p:ext uri="{BB962C8B-B14F-4D97-AF65-F5344CB8AC3E}">
        <p14:creationId xmlns:p14="http://schemas.microsoft.com/office/powerpoint/2010/main" val="322650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dirty="0" smtClean="0">
                <a:solidFill>
                  <a:srgbClr val="FF0000"/>
                </a:solidFill>
              </a:defRPr>
            </a:lvl1pPr>
          </a:lstStyle>
          <a:p>
            <a:pPr algn="ctr">
              <a:defRPr/>
            </a:pPr>
            <a:r>
              <a:rPr lang="en-US" dirty="0" smtClean="0"/>
              <a:t>As of </a:t>
            </a:r>
            <a:fld id="{6DCACB94-0D84-4FA2-85E7-D3E3FEFC0184}" type="datetime2">
              <a:rPr lang="en-US" smtClean="0"/>
              <a:pPr algn="ctr">
                <a:defRPr/>
              </a:pPr>
              <a:t>Tuesday, December 16, 2014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64A260-849C-4CA3-91C4-DA08D84257B0}" type="slidenum">
              <a:rPr lang="en-US"/>
              <a:pPr>
                <a:defRPr/>
              </a:pPr>
              <a:t>‹#›</a:t>
            </a:fld>
            <a:endParaRPr lang="en-US" dirty="0"/>
          </a:p>
        </p:txBody>
      </p:sp>
      <p:sp>
        <p:nvSpPr>
          <p:cNvPr id="57346" name="AutoShape 2"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48" name="AutoShape 4"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0" name="AutoShape 6" descr="http://www.assumptionla.com/files/images/Logos/OEP.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1447800"/>
            <a:ext cx="8229600" cy="4267200"/>
          </a:xfrm>
        </p:spPr>
        <p:txBody>
          <a:bodyPr/>
          <a:lstStyle/>
          <a:p>
            <a:pPr marL="0" indent="0">
              <a:buNone/>
            </a:pPr>
            <a:r>
              <a:rPr lang="en-US" sz="1000" b="1" dirty="0" smtClean="0">
                <a:latin typeface="Calibri" panose="020F0502020204030204" pitchFamily="34" charset="0"/>
              </a:rPr>
              <a:t>Department of Transportation and Development</a:t>
            </a:r>
          </a:p>
          <a:p>
            <a:pPr lvl="1">
              <a:spcBef>
                <a:spcPts val="0"/>
              </a:spcBef>
              <a:buFont typeface="Arial" pitchFamily="34" charset="0"/>
              <a:buChar char="•"/>
            </a:pPr>
            <a:r>
              <a:rPr lang="en-US" sz="1000" dirty="0">
                <a:latin typeface="Calibri" pitchFamily="34" charset="0"/>
              </a:rPr>
              <a:t>Regular monitoring of roadways and bridges in the area for ground movement</a:t>
            </a:r>
          </a:p>
          <a:p>
            <a:pPr lvl="1">
              <a:spcBef>
                <a:spcPts val="0"/>
              </a:spcBef>
              <a:buFont typeface="Arial" pitchFamily="34" charset="0"/>
              <a:buChar char="•"/>
            </a:pPr>
            <a:r>
              <a:rPr lang="en-US" sz="1000" dirty="0">
                <a:latin typeface="Calibri" pitchFamily="34" charset="0"/>
              </a:rPr>
              <a:t>Developed a traffic contingency plan if needed</a:t>
            </a:r>
          </a:p>
          <a:p>
            <a:pPr lvl="1">
              <a:buFont typeface="Arial" pitchFamily="34" charset="0"/>
              <a:buChar char="•"/>
            </a:pPr>
            <a:r>
              <a:rPr lang="en-US" sz="1000" dirty="0">
                <a:latin typeface="Calibri" pitchFamily="34" charset="0"/>
              </a:rPr>
              <a:t>As of </a:t>
            </a:r>
            <a:r>
              <a:rPr lang="en-US" sz="1000" dirty="0" smtClean="0">
                <a:solidFill>
                  <a:srgbClr val="FF0000"/>
                </a:solidFill>
                <a:latin typeface="Calibri" panose="020F0502020204030204" pitchFamily="34" charset="0"/>
              </a:rPr>
              <a:t>10 Dec</a:t>
            </a:r>
            <a:r>
              <a:rPr lang="en-US" sz="1000" dirty="0" smtClean="0">
                <a:latin typeface="Calibri" panose="020F0502020204030204" pitchFamily="34" charset="0"/>
              </a:rPr>
              <a:t> </a:t>
            </a:r>
            <a:r>
              <a:rPr lang="en-US" sz="1000" dirty="0">
                <a:latin typeface="Calibri" panose="020F0502020204030204" pitchFamily="34" charset="0"/>
              </a:rPr>
              <a:t>2014 DOTD monitoring equipment has not detected any permanent bridge or highway movements nor any noteworthy trends.</a:t>
            </a:r>
          </a:p>
          <a:p>
            <a:pPr lvl="1">
              <a:buFont typeface="Arial" pitchFamily="34" charset="0"/>
              <a:buChar char="•"/>
            </a:pPr>
            <a:r>
              <a:rPr lang="en-US" sz="1000" dirty="0" smtClean="0">
                <a:latin typeface="Calibri" panose="020F0502020204030204" pitchFamily="34" charset="0"/>
              </a:rPr>
              <a:t>No </a:t>
            </a:r>
            <a:r>
              <a:rPr lang="en-US" sz="1000" dirty="0">
                <a:latin typeface="Calibri" panose="020F0502020204030204" pitchFamily="34" charset="0"/>
              </a:rPr>
              <a:t>significant changes in the surface of Hwy 70 profiler runs</a:t>
            </a:r>
          </a:p>
          <a:p>
            <a:pPr lvl="1">
              <a:buFont typeface="Arial" pitchFamily="34" charset="0"/>
              <a:buChar char="•"/>
            </a:pPr>
            <a:r>
              <a:rPr lang="en-US" sz="1000" dirty="0">
                <a:latin typeface="Calibri" panose="020F0502020204030204" pitchFamily="34" charset="0"/>
              </a:rPr>
              <a:t>In an abundance of caution DOTD crews </a:t>
            </a:r>
            <a:r>
              <a:rPr lang="en-US" sz="1000" dirty="0" smtClean="0">
                <a:latin typeface="Calibri" panose="020F0502020204030204" pitchFamily="34" charset="0"/>
              </a:rPr>
              <a:t>have established </a:t>
            </a:r>
            <a:r>
              <a:rPr lang="en-US" sz="1000" dirty="0">
                <a:latin typeface="Calibri" panose="020F0502020204030204" pitchFamily="34" charset="0"/>
              </a:rPr>
              <a:t>a fifth CORS </a:t>
            </a:r>
            <a:r>
              <a:rPr lang="en-US" sz="1000" dirty="0" smtClean="0">
                <a:latin typeface="Calibri" panose="020F0502020204030204" pitchFamily="34" charset="0"/>
              </a:rPr>
              <a:t>site in </a:t>
            </a:r>
            <a:r>
              <a:rPr lang="en-US" sz="1000" dirty="0">
                <a:latin typeface="Calibri" panose="020F0502020204030204" pitchFamily="34" charset="0"/>
              </a:rPr>
              <a:t>the Bayou </a:t>
            </a:r>
            <a:r>
              <a:rPr lang="en-US" sz="1000" dirty="0" err="1">
                <a:latin typeface="Calibri" panose="020F0502020204030204" pitchFamily="34" charset="0"/>
              </a:rPr>
              <a:t>Corne</a:t>
            </a:r>
            <a:r>
              <a:rPr lang="en-US" sz="1000" dirty="0">
                <a:latin typeface="Calibri" panose="020F0502020204030204" pitchFamily="34" charset="0"/>
              </a:rPr>
              <a:t> community.  This fifth CORS device was part of the original package, and is not the result of any new </a:t>
            </a:r>
            <a:r>
              <a:rPr lang="en-US" sz="1000" dirty="0" smtClean="0">
                <a:latin typeface="Calibri" panose="020F0502020204030204" pitchFamily="34" charset="0"/>
              </a:rPr>
              <a:t>developments</a:t>
            </a:r>
          </a:p>
          <a:p>
            <a:pPr lvl="1">
              <a:buFont typeface="Arial" pitchFamily="34" charset="0"/>
              <a:buChar char="•"/>
            </a:pPr>
            <a:r>
              <a:rPr lang="en-US" sz="1000" dirty="0" smtClean="0">
                <a:latin typeface="Calibri" panose="020F0502020204030204" pitchFamily="34" charset="0"/>
              </a:rPr>
              <a:t>Held stakeholders meeting for Hwy 70 reroute options 15 May</a:t>
            </a:r>
          </a:p>
          <a:p>
            <a:pPr lvl="1">
              <a:buFont typeface="Arial" pitchFamily="34" charset="0"/>
              <a:buChar char="•"/>
            </a:pPr>
            <a:r>
              <a:rPr lang="en-US" sz="1000" dirty="0" smtClean="0">
                <a:latin typeface="Calibri" panose="020F0502020204030204" pitchFamily="34" charset="0"/>
              </a:rPr>
              <a:t>Performed Hwy 70 profiler run (10/21)</a:t>
            </a:r>
          </a:p>
          <a:p>
            <a:pPr lvl="1">
              <a:buFont typeface="Arial" pitchFamily="34" charset="0"/>
              <a:buChar char="•"/>
            </a:pPr>
            <a:r>
              <a:rPr lang="en-US" sz="1000" dirty="0" smtClean="0">
                <a:latin typeface="Calibri" panose="020F0502020204030204" pitchFamily="34" charset="0"/>
              </a:rPr>
              <a:t>Performed Hwy 70 profiler run (11/18)</a:t>
            </a:r>
          </a:p>
          <a:p>
            <a:pPr lvl="1">
              <a:buFont typeface="Arial" pitchFamily="34" charset="0"/>
              <a:buChar char="•"/>
            </a:pPr>
            <a:endParaRPr lang="en-US" sz="1000" dirty="0" smtClean="0">
              <a:latin typeface="Calibri" panose="020F0502020204030204" pitchFamily="34" charset="0"/>
            </a:endParaRPr>
          </a:p>
        </p:txBody>
      </p:sp>
      <p:sp>
        <p:nvSpPr>
          <p:cNvPr id="4" name="Rectangle 4"/>
          <p:cNvSpPr>
            <a:spLocks noGrp="1" noChangeArrowheads="1"/>
          </p:cNvSpPr>
          <p:nvPr>
            <p:ph type="title"/>
          </p:nvPr>
        </p:nvSpPr>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Tuesday, December 16, 2014</a:t>
            </a:fld>
            <a:endParaRPr lang="en-US" dirty="0"/>
          </a:p>
        </p:txBody>
      </p:sp>
    </p:spTree>
    <p:extLst>
      <p:ext uri="{BB962C8B-B14F-4D97-AF65-F5344CB8AC3E}">
        <p14:creationId xmlns:p14="http://schemas.microsoft.com/office/powerpoint/2010/main" val="309331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a:t>
            </a:fld>
            <a:endParaRPr lang="en-US" dirty="0"/>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Tuesday, December 16, 2014</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8305800" cy="5827965"/>
          </a:xfrm>
          <a:prstGeom prst="rect">
            <a:avLst/>
          </a:prstGeom>
        </p:spPr>
      </p:pic>
    </p:spTree>
    <p:extLst>
      <p:ext uri="{BB962C8B-B14F-4D97-AF65-F5344CB8AC3E}">
        <p14:creationId xmlns:p14="http://schemas.microsoft.com/office/powerpoint/2010/main" val="3950076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3</a:t>
            </a:fld>
            <a:endParaRPr lang="en-US" dirty="0"/>
          </a:p>
        </p:txBody>
      </p:sp>
      <p:sp>
        <p:nvSpPr>
          <p:cNvPr id="6" name="Content Placeholder 2"/>
          <p:cNvSpPr>
            <a:spLocks noGrp="1"/>
          </p:cNvSpPr>
          <p:nvPr>
            <p:ph idx="1"/>
          </p:nvPr>
        </p:nvSpPr>
        <p:spPr>
          <a:xfrm>
            <a:off x="457200" y="1600200"/>
            <a:ext cx="8229600" cy="381000"/>
          </a:xfrm>
        </p:spPr>
        <p:txBody>
          <a:bodyPr/>
          <a:lstStyle/>
          <a:p>
            <a:r>
              <a:rPr lang="en-US" sz="1800" b="1" dirty="0" smtClean="0"/>
              <a:t>Department of Transportation and Development (</a:t>
            </a:r>
            <a:r>
              <a:rPr lang="en-US" sz="1800" b="1" dirty="0" err="1" smtClean="0"/>
              <a:t>con’td</a:t>
            </a:r>
            <a:r>
              <a:rPr lang="en-US" sz="1800" b="1" dirty="0" smtClean="0"/>
              <a:t>)</a:t>
            </a:r>
          </a:p>
          <a:p>
            <a:pPr marL="457200" lvl="1" indent="0">
              <a:spcBef>
                <a:spcPts val="0"/>
              </a:spcBef>
              <a:buNone/>
            </a:pPr>
            <a:endParaRPr lang="en-US" sz="1400" dirty="0"/>
          </a:p>
        </p:txBody>
      </p:sp>
      <p:sp>
        <p:nvSpPr>
          <p:cNvPr id="7" name="Rectangle 4"/>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dt" sz="half" idx="2"/>
          </p:nvPr>
        </p:nvSpPr>
        <p:spPr bwMode="auto">
          <a:xfrm>
            <a:off x="0" y="6514612"/>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Tuesday, December 16, 2014</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895521960"/>
              </p:ext>
            </p:extLst>
          </p:nvPr>
        </p:nvGraphicFramePr>
        <p:xfrm>
          <a:off x="76200" y="3962400"/>
          <a:ext cx="8991600" cy="103251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SAA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23,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25,</a:t>
                      </a:r>
                      <a:r>
                        <a:rPr lang="en-US" sz="800" u="none" strike="noStrike" baseline="0" dirty="0" smtClean="0">
                          <a:effectLst/>
                        </a:rPr>
                        <a:t> 2013</a:t>
                      </a:r>
                      <a:r>
                        <a:rPr lang="en-US" sz="800" u="none" strike="noStrike" dirty="0" smtClean="0">
                          <a:effectLst/>
                        </a:rPr>
                        <a:t>.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July 2, </a:t>
                      </a:r>
                      <a:r>
                        <a:rPr lang="en-US" sz="800" u="none" strike="noStrike" dirty="0" smtClean="0">
                          <a:effectLst/>
                        </a:rPr>
                        <a:t>2013.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4</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30,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5</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24,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Data from each station is being downloaded to DOTD hourly with manual analysis performed periodically.  Options to provide reliable cellular communications to each site are being investigated.  Automated alerts are being sent to B. Fernandez </a:t>
                      </a:r>
                      <a:r>
                        <a:rPr lang="en-US" sz="800" u="none" strike="noStrike" dirty="0" smtClean="0">
                          <a:effectLst/>
                        </a:rPr>
                        <a:t>for </a:t>
                      </a:r>
                      <a:r>
                        <a:rPr lang="en-US" sz="800" u="none" strike="noStrike" dirty="0">
                          <a:effectLst/>
                        </a:rPr>
                        <a:t>situational awareness and action as needed</a:t>
                      </a:r>
                      <a:r>
                        <a:rPr lang="en-US" sz="800" u="none" strike="noStrike" dirty="0" smtClean="0">
                          <a:effectLst/>
                        </a:rPr>
                        <a:t>. No significant movements off of baseline noted</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34851377"/>
              </p:ext>
            </p:extLst>
          </p:nvPr>
        </p:nvGraphicFramePr>
        <p:xfrm>
          <a:off x="76200" y="5127543"/>
          <a:ext cx="8991600" cy="52578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SENSR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u="none" strike="noStrike" dirty="0">
                          <a:effectLst/>
                        </a:rPr>
                        <a:t>Installed all equipment in </a:t>
                      </a:r>
                      <a:r>
                        <a:rPr lang="en-US" sz="800" u="none" strike="noStrike" dirty="0" smtClean="0">
                          <a:effectLst/>
                        </a:rPr>
                        <a:t>April 2013.  </a:t>
                      </a:r>
                      <a:r>
                        <a:rPr lang="en-US" sz="800" u="none" strike="noStrike" dirty="0">
                          <a:effectLst/>
                        </a:rPr>
                        <a:t>Training is completed. </a:t>
                      </a:r>
                      <a:r>
                        <a:rPr lang="en-US" sz="800" u="none" strike="noStrike" dirty="0" smtClean="0">
                          <a:effectLst/>
                        </a:rPr>
                        <a:t>No significant movements off of baseline noted</a:t>
                      </a:r>
                      <a:endParaRPr lang="en-US" sz="8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84300033"/>
              </p:ext>
            </p:extLst>
          </p:nvPr>
        </p:nvGraphicFramePr>
        <p:xfrm>
          <a:off x="76200" y="5845175"/>
          <a:ext cx="8991600" cy="638175"/>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HWY 70 REALIGNMENT </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SAP Contract No. 4400001862, State Project No. H.010571.1, LA 70 Bypass, Stage 0 Feasibility Study in separate document.  Stage 0 meeting was held for possible bypass road on 27 MAR.  A stakeholder meeting regarding the potential Hwy 70 bypass road was held </a:t>
                      </a:r>
                      <a:r>
                        <a:rPr lang="en-US" sz="800" u="none" strike="noStrike">
                          <a:effectLst/>
                        </a:rPr>
                        <a:t>on </a:t>
                      </a:r>
                      <a:r>
                        <a:rPr lang="en-US" sz="800" u="none" strike="noStrike" smtClean="0">
                          <a:effectLst/>
                        </a:rPr>
                        <a:t>April 11,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HWY 70 CONTINGENCY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Developed </a:t>
                      </a:r>
                      <a:r>
                        <a:rPr lang="en-US" sz="800" u="none" strike="noStrike" dirty="0" smtClean="0">
                          <a:effectLst/>
                        </a:rPr>
                        <a:t>August 11, 2012 </a:t>
                      </a:r>
                      <a:r>
                        <a:rPr lang="en-US" sz="800" u="none" strike="noStrike" dirty="0">
                          <a:effectLst/>
                        </a:rPr>
                        <a:t>by District 61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EMERGENCY COMMUNICATION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Draft plan developed </a:t>
                      </a:r>
                      <a:r>
                        <a:rPr lang="en-US" sz="800" u="none" strike="noStrike" dirty="0" smtClean="0">
                          <a:effectLst/>
                        </a:rPr>
                        <a:t>March 18,  </a:t>
                      </a:r>
                      <a:r>
                        <a:rPr lang="en-US" sz="800" u="none" strike="noStrike" dirty="0">
                          <a:effectLst/>
                        </a:rPr>
                        <a:t>2013; alert roster developed </a:t>
                      </a:r>
                      <a:r>
                        <a:rPr lang="en-US" sz="800" u="none" strike="noStrike" dirty="0" smtClean="0">
                          <a:effectLst/>
                        </a:rPr>
                        <a:t>April</a:t>
                      </a:r>
                      <a:r>
                        <a:rPr lang="en-US" sz="800" u="none" strike="noStrike" baseline="0" dirty="0" smtClean="0">
                          <a:effectLst/>
                        </a:rPr>
                        <a:t> 10, </a:t>
                      </a:r>
                      <a:r>
                        <a:rPr lang="en-US" sz="800" u="none" strike="noStrike" dirty="0" smtClean="0">
                          <a:effectLst/>
                        </a:rPr>
                        <a:t> </a:t>
                      </a:r>
                      <a:r>
                        <a:rPr lang="en-US" sz="800" u="none" strike="noStrike" dirty="0">
                          <a:effectLst/>
                        </a:rPr>
                        <a:t>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04521129"/>
              </p:ext>
            </p:extLst>
          </p:nvPr>
        </p:nvGraphicFramePr>
        <p:xfrm>
          <a:off x="76200" y="2163762"/>
          <a:ext cx="8915400" cy="1539240"/>
        </p:xfrm>
        <a:graphic>
          <a:graphicData uri="http://schemas.openxmlformats.org/drawingml/2006/table">
            <a:tbl>
              <a:tblPr/>
              <a:tblGrid>
                <a:gridCol w="686901"/>
                <a:gridCol w="8228499"/>
              </a:tblGrid>
              <a:tr h="190500">
                <a:tc>
                  <a:txBody>
                    <a:bodyPr/>
                    <a:lstStyle/>
                    <a:p>
                      <a:pPr algn="ctr" rtl="0" fontAlgn="b"/>
                      <a:r>
                        <a:rPr lang="en-US" sz="800" b="1" i="0" u="none" strike="noStrike" dirty="0">
                          <a:solidFill>
                            <a:srgbClr val="000000"/>
                          </a:solidFill>
                          <a:effectLst/>
                          <a:latin typeface="Arial" panose="020B0604020202020204" pitchFamily="34" charset="0"/>
                        </a:rPr>
                        <a:t>ACTIVITY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en-US" sz="800" b="1" i="0" u="none" strike="noStrike">
                          <a:solidFill>
                            <a:srgbClr val="000000"/>
                          </a:solidFill>
                          <a:effectLst/>
                          <a:latin typeface="Arial" panose="020B0604020202020204" pitchFamily="34" charset="0"/>
                        </a:rPr>
                        <a:t>STATUS/REMARKS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1,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July 17,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8,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April 9,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Wednesday, December 10, 2014; operational 12/15/2014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396240">
                <a:tc>
                  <a:txBody>
                    <a:bodyPr/>
                    <a:lstStyle/>
                    <a:p>
                      <a:pPr algn="ctr" rtl="0" fontAlgn="ctr"/>
                      <a:r>
                        <a:rPr lang="en-US" sz="800" b="0" i="0" u="none" strike="noStrike">
                          <a:solidFill>
                            <a:srgbClr val="000000"/>
                          </a:solidFill>
                          <a:effectLst/>
                          <a:latin typeface="Arial" panose="020B0604020202020204" pitchFamily="34" charset="0"/>
                        </a:rPr>
                        <a:t>ACTIVITY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t"/>
                      <a:r>
                        <a:rPr lang="en-US" sz="800" b="0" i="0" u="none" strike="noStrike" dirty="0">
                          <a:solidFill>
                            <a:srgbClr val="000000"/>
                          </a:solidFill>
                          <a:effectLst/>
                          <a:latin typeface="Arial" panose="020B0604020202020204" pitchFamily="34" charset="0"/>
                        </a:rPr>
                        <a:t>Reports from the active CORS sites are published daily and provided online at the following FTP site: ftp://mimir.lsu.edu|anonymous:user@mimir.lsu.edu:2123    Web interface account has been created. Credentials for accessing CORS911 sites via web site was distributed on April 29, 2013.  No significant movements off baseline have been noted.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bl>
          </a:graphicData>
        </a:graphic>
      </p:graphicFrame>
    </p:spTree>
    <p:extLst>
      <p:ext uri="{BB962C8B-B14F-4D97-AF65-F5344CB8AC3E}">
        <p14:creationId xmlns:p14="http://schemas.microsoft.com/office/powerpoint/2010/main" val="3036211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49D11E8E3634498FCEBCB31811F4A" ma:contentTypeVersion="0" ma:contentTypeDescription="Create a new document." ma:contentTypeScope="" ma:versionID="3e7531089e63bd72abfcda12bc4ac01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C2732F-1B89-4ED8-B0A2-F8D6B92F72F1}"/>
</file>

<file path=customXml/itemProps2.xml><?xml version="1.0" encoding="utf-8"?>
<ds:datastoreItem xmlns:ds="http://schemas.openxmlformats.org/officeDocument/2006/customXml" ds:itemID="{BD15CFE4-7E24-416D-90F7-EBE1027494D8}"/>
</file>

<file path=customXml/itemProps3.xml><?xml version="1.0" encoding="utf-8"?>
<ds:datastoreItem xmlns:ds="http://schemas.openxmlformats.org/officeDocument/2006/customXml" ds:itemID="{3F86D1BC-80FD-4E51-AD20-AA29C496E019}"/>
</file>

<file path=docProps/app.xml><?xml version="1.0" encoding="utf-8"?>
<Properties xmlns="http://schemas.openxmlformats.org/officeDocument/2006/extended-properties" xmlns:vt="http://schemas.openxmlformats.org/officeDocument/2006/docPropsVTypes">
  <TotalTime>51244</TotalTime>
  <Words>425</Words>
  <Application>Microsoft Office PowerPoint</Application>
  <PresentationFormat>On-screen Show (4:3)</PresentationFormat>
  <Paragraphs>59</Paragraphs>
  <Slides>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Default Design</vt:lpstr>
      <vt:lpstr>Assumption Parish Operational Situation Summary</vt:lpstr>
      <vt:lpstr>PowerPoint Presentation</vt:lpstr>
      <vt:lpstr>Assumption Parish Operational Situation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Guilbeaux</dc:creator>
  <cp:lastModifiedBy>Richard Swan</cp:lastModifiedBy>
  <cp:revision>2654</cp:revision>
  <cp:lastPrinted>2013-05-06T18:09:47Z</cp:lastPrinted>
  <dcterms:created xsi:type="dcterms:W3CDTF">2011-01-25T19:14:05Z</dcterms:created>
  <dcterms:modified xsi:type="dcterms:W3CDTF">2014-12-16T20:24:59Z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0x0101003DB49D11E8E3634498FCEBCB31811F4A</vt:lpwstr>
  </property>
</Properties>
</file>